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各位好，今天用几分钟介绍 Smart Site V7——一个为工业现场设计的智慧数据管理平台。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它由数据中台 Smart Data 和组态可视化 Smart SCADA 双引擎构成，覆盖从设备接入、监控告警到报表分析的全链路。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几个关键词：单机一键部署、零集群依赖、主流工业协议、AI 原生智能助手，以及信创国产化适配。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Site 的定位是三句话：轻量化、可私有化、AI 原生。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上方四项是平台的核心竞争力：全协议采集、组态可视化、AI 原生能力与信创合规。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下方四项是交付与运营层面的保证：项目级隔离、工程化运维、多端访问与质量保障。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整个平台基于开源技术栈构建，数据主权完全由客户掌控。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Site 不是单一客户端，而是一套覆盖全使用端的产品矩阵。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Data 提供数据中台能力，Smart SCADA 提供组态编辑与运行能力。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桌面端用 Tauri 封装，移动端四端单源码构建，另有本地智能体通过 MCP 协议接入。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所有端共用同一后端：JWT 鉴权、RBAC 权限与项目隔离机制。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传统组态软件的四大痛点：部署重、授权贵、封闭扩展、没有原生 AI。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部署重体现在 Windows 加专用客户端的多服务依赖；授权贵在按点数计费。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Site 的答案全部相反：Web 原生、Docker 单机部署、开源零授权、项目级隔离、TS 插件生态与 20 项 AI 功能。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一句话总结：传统方案的成本与复杂度，在 Smart Site 上被系统性消除。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采集引擎是数据中台的地基，支持 Modbus、OPC UA、MQTT、S7 等主流协议。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它采用三层调度架构：调度层管优先级与熔断，管线层是八步责任链，执行层统一适配器接口。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三级降频保护保证异常时系统不被拖垮：背压、节流、熔断。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虚拟采集插件让客户在没有硬件的情况下也能完整验证整个链路，压测可达每秒两万点。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组态可视化是 Smart Site 的视觉核心，内置 161 个图元插件，覆盖 10 个行业一级分类。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支持五种渲染后端混合渲染，从 Vue 组件到 Three.js 3D。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双部署模式让核心插件随主包构建、行业插件按需加载。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属性面板由 Schema 自动生成，运行态具备数据绑定、实时数据与主题穿透能力。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数据层采用三种存储各司其职：SQLite 存配置、InfluxDB 存时序、Redis 存最新值缓存。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关键设计是项目级物理隔离：每个项目拥有独立的数据库、Bucket 与缓存 Key。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数据生命周期采用多级缓存，并定义了 90 天到一年的保留策略。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页面资源管理支持双重身份与按需加载，保证大项目的可维护性。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AI 是 Smart Site 的原生能力，共 20 项，覆盖配置生成、内容创作、脚本编写与智能运维。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配置生成让 AI 直接产出设备与页面配置，脚本编写支持 JScript 与表达式辅助。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智能运维以 API 索引检索为基础，回答准确且可溯源。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底层支持 10 个主流 LLM 供应商统一接入，兼容私有化模型。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工程化能力让 Smart Site 既是一个产品，也是一套可交付的工程体系。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开发侧有 AGENTS.md 强制规范与 AI 临时产物契约，保证多 Agent 协作可控。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发布侧有 typecheck、lint、test 三道门禁，以及一键发布与 Docker 部署脚本。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运维侧项目物理隔离，事件驱动启停，单机 Docker 一键开箱即用。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质量不是口号，而是可量化的工程指标：437 个功能点逐项验收。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6634 个测试用例覆盖单元、集成与 E2E 三层，通过率 99.4%。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性能、兼容性、安全等 100 多个技术专项持续验证。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CI 三道门禁保证每一次提交的质量底线。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与传统组态软件相比，Smart Site 在架构、部署、授权、扩展、AI 与运维六个维度全面代际领先。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Web Native 架构免安装客户端，Docker 一键部署替代多服务手工安装。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授权不限点数设备数，扩展走开源 TypeScript 插件生态。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最突出的差异是 20 项原生 AI 能力，传统方案完全没有。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Site 定价坚持不限点数与设备数，按年授权，让成本可预期。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免费版完全开源，适合学习与私有化评估；项目版打开全部 AI 能力。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企业版叠加企业蓝样式与技术支持；定制版提供全源码授权与联合开发。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价格从零到十万级逐年递增，对应客户成长路径。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Site 已在六大行业落地：智能制造、能源电力、水务环保、矿业冶金、交通基建与信创国产化。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每类行业都有对应的图元插件与页面模板，开箱即用。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信创场景适配麒麟、统信 UOS 与龙芯、飞腾、鲲鹏 CPU，支持国产大模型。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行业插件与模板仍在持续扩充，覆盖更多细分场景。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Smart Site 的使命是让工业数据可视、可控、可智。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它是开源工业数据可视化平台，覆盖数据中台与组态可视化双引擎。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Web Native、AI 原生、开源轻量化三大定位贯穿全产品。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欢迎访问官方渠道体验，期待与您的合作。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2.xml"/><Relationship Id="rId16" Type="http://schemas.openxmlformats.org/officeDocument/2006/relationships/image" Target="../media/image17.svg"/><Relationship Id="rId15" Type="http://schemas.openxmlformats.org/officeDocument/2006/relationships/image" Target="../media/image16.png"/><Relationship Id="rId14" Type="http://schemas.openxmlformats.org/officeDocument/2006/relationships/image" Target="../media/image15.svg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svg"/><Relationship Id="rId7" Type="http://schemas.openxmlformats.org/officeDocument/2006/relationships/image" Target="../media/image20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23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31.svg"/><Relationship Id="rId7" Type="http://schemas.openxmlformats.org/officeDocument/2006/relationships/image" Target="../media/image30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35.svg"/><Relationship Id="rId11" Type="http://schemas.openxmlformats.org/officeDocument/2006/relationships/image" Target="../media/image34.png"/><Relationship Id="rId10" Type="http://schemas.openxmlformats.org/officeDocument/2006/relationships/image" Target="../media/image33.svg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openxmlformats.org/officeDocument/2006/relationships/image" Target="../media/image49.svg"/><Relationship Id="rId7" Type="http://schemas.openxmlformats.org/officeDocument/2006/relationships/image" Target="../media/image48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4" Type="http://schemas.openxmlformats.org/officeDocument/2006/relationships/notesSlide" Target="../notesSlides/notesSlide13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53.svg"/><Relationship Id="rId11" Type="http://schemas.openxmlformats.org/officeDocument/2006/relationships/image" Target="../media/image52.png"/><Relationship Id="rId10" Type="http://schemas.openxmlformats.org/officeDocument/2006/relationships/image" Target="../media/image51.svg"/><Relationship Id="rId1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2A5C">
                <a:alpha val="100000"/>
              </a:srgbClr>
            </a:gs>
            <a:gs pos="60000">
              <a:srgbClr val="09142C">
                <a:alpha val="100000"/>
              </a:srgbClr>
            </a:gs>
            <a:gs pos="100000">
              <a:srgbClr val="0F264A">
                <a:alpha val="100000"/>
              </a:srgbClr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2800" y="584200"/>
            <a:ext cx="711200" cy="711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676400" y="660400"/>
            <a:ext cx="431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SMART SITE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12800" y="1752600"/>
            <a:ext cx="812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AA2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INDUSTRIAL INTELLIGENT DATA PLATFORM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2800" y="2260600"/>
            <a:ext cx="9906000" cy="162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98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工业物联网</a:t>
            </a:r>
            <a:endParaRPr lang="en-US" sz="1100"/>
          </a:p>
          <a:p>
            <a:pPr marL="0" indent="0" algn="l">
              <a:lnSpc>
                <a:spcPct val="98000"/>
              </a:lnSpc>
            </a:pPr>
            <a:r>
              <a:rPr lang="en-US" sz="4400" b="1" i="0" u="none" strike="noStrike">
                <a:solidFill>
                  <a:srgbClr val="8FBC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智慧数据管理平台</a:t>
            </a:r>
            <a:endParaRPr lang="en-US" sz="4400" b="1" i="0" u="none" strike="noStrike">
              <a:solidFill>
                <a:srgbClr val="8FBC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12800" y="4089400"/>
            <a:ext cx="10160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0" i="0" u="none" strike="noStrike">
                <a:solidFill>
                  <a:srgbClr val="AFC4E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数据中台 Smart Data × 组态可视化 Smart SCADA 双引擎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700" b="0" i="0" u="none" strike="noStrike">
                <a:solidFill>
                  <a:srgbClr val="AFC4E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全链路覆盖 设备接入 · 监控告警 · 报表分析</a:t>
            </a:r>
            <a:endParaRPr lang="en-US" sz="1700" b="0" i="0" u="none" strike="noStrike">
              <a:solidFill>
                <a:srgbClr val="AFC4E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rot="-4131">
            <a:off x="812804" y="5226050"/>
            <a:ext cx="10566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E4A7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812800" y="5435600"/>
            <a:ext cx="2641600" cy="406400"/>
          </a:xfrm>
          <a:prstGeom prst="roundRect">
            <a:avLst>
              <a:gd name="adj" fmla="val 50000"/>
            </a:avLst>
          </a:prstGeom>
          <a:solidFill>
            <a:srgbClr val="3A5A94">
              <a:alpha val="20000"/>
            </a:srgbClr>
          </a:solidFill>
          <a:ln w="12700" cap="flat" cmpd="sng">
            <a:solidFill>
              <a:srgbClr val="5C7CB2">
                <a:alpha val="6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6E4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单机一键部署 · 零集群依赖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606800" y="5435600"/>
            <a:ext cx="2692400" cy="406400"/>
          </a:xfrm>
          <a:prstGeom prst="roundRect">
            <a:avLst>
              <a:gd name="adj" fmla="val 50000"/>
            </a:avLst>
          </a:prstGeom>
          <a:solidFill>
            <a:srgbClr val="3A5A94">
              <a:alpha val="20000"/>
            </a:srgbClr>
          </a:solidFill>
          <a:ln w="12700" cap="flat" cmpd="sng">
            <a:solidFill>
              <a:srgbClr val="5C7CB2">
                <a:alpha val="6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6E4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主流 PLC · 仪表 · 网关协议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51600" y="5435600"/>
            <a:ext cx="1905000" cy="406400"/>
          </a:xfrm>
          <a:prstGeom prst="roundRect">
            <a:avLst>
              <a:gd name="adj" fmla="val 50000"/>
            </a:avLst>
          </a:prstGeom>
          <a:solidFill>
            <a:srgbClr val="3A5A94">
              <a:alpha val="20000"/>
            </a:srgbClr>
          </a:solidFill>
          <a:ln w="12700" cap="flat" cmpd="sng">
            <a:solidFill>
              <a:srgbClr val="5C7CB2">
                <a:alpha val="6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6E4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原生智能助手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509000" y="5435600"/>
            <a:ext cx="1905000" cy="406400"/>
          </a:xfrm>
          <a:prstGeom prst="roundRect">
            <a:avLst>
              <a:gd name="adj" fmla="val 50000"/>
            </a:avLst>
          </a:prstGeom>
          <a:solidFill>
            <a:srgbClr val="3A5A94">
              <a:alpha val="20000"/>
            </a:srgbClr>
          </a:solidFill>
          <a:ln w="12700" cap="flat" cmpd="sng">
            <a:solidFill>
              <a:srgbClr val="5C7CB2">
                <a:alpha val="6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D6E4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信创国产化适配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" y="6248400"/>
            <a:ext cx="330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AA2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www.smartsite.top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890000" y="6248400"/>
            <a:ext cx="2489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AA2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 · 产品手册 &amp; 推广方案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457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WHY SMART SITE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轻量化 · 可私有化 · AI 原生的工业数据平台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28800"/>
            <a:ext cx="11176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为工业现场边缘场景设计：SQLite + InfluxDB + Redis 三存储架构，单机 Docker 一键部署，零额外集群依赖，数据主权完全自主。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00" y="2692400"/>
            <a:ext cx="381000" cy="381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08000" y="3175000"/>
            <a:ext cx="2616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全协议采集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3581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Modbus TCP/RTU、OPC UA、MQTT、S7 统一适配，插件化热插拔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2000" y="2692400"/>
            <a:ext cx="381000" cy="381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3302000" y="3175000"/>
            <a:ext cx="2616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组态可视化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302000" y="3581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161 个图元插件、5 种渲染后端，快速搭建监控画面与工业大屏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2692400"/>
            <a:ext cx="381000" cy="381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096000" y="3175000"/>
            <a:ext cx="2616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原生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6000" y="3581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智能画面生成、数据绑定推荐、告警根因分析、自然语言命令</a:t>
            </a:r>
            <a:endParaRPr lang="en-US" sz="110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0000" y="2692400"/>
            <a:ext cx="381000" cy="381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90000" y="31750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信创合规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890000" y="3581400"/>
            <a:ext cx="2794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适配麒麟/统信 UOS、龙芯/飞腾/鲲鹏，全链路自主可控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3906">
            <a:off x="508004" y="46672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000" y="4978400"/>
            <a:ext cx="381000" cy="3810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508000" y="5461000"/>
            <a:ext cx="2616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项目级隔离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508000" y="5867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每项目独立数据库 / 时序 Bucket / 缓存 Key，物理级隔离</a:t>
            </a:r>
            <a:endParaRPr lang="en-US" sz="110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2000" y="4978400"/>
            <a:ext cx="381000" cy="3810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3302000" y="5461000"/>
            <a:ext cx="2616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工程化运维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3302000" y="5867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CI/CD 自动化发布、热重载配置、三级降频保护、6 层调试</a:t>
            </a:r>
            <a:endParaRPr lang="en-US" sz="1100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96000" y="4978400"/>
            <a:ext cx="381000" cy="3810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6096000" y="5461000"/>
            <a:ext cx="26162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多端访问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096000" y="5867400"/>
            <a:ext cx="2616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Web / 桌面 / 微信小程序 / H5 / App，浏览器即客户端</a:t>
            </a:r>
            <a:endParaRPr lang="en-US" sz="1100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890000" y="4978400"/>
            <a:ext cx="381000" cy="3810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8890000" y="54610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质量保障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8890000" y="5867400"/>
            <a:ext cx="27940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437 项功能点、6634 个测试用例、99.4% 通过率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PRODUCT MATRIX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一套平台，覆盖全使用端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800" y="2133600"/>
            <a:ext cx="431800" cy="431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558800" y="2692400"/>
            <a:ext cx="2133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Smart Data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58800" y="3022600"/>
            <a:ext cx="2133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数据中台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58800" y="3352800"/>
            <a:ext cx="2133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权限 / 项目 / 设备 / 采集 / 报警 / 存储 / 脚本 / 报表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REST + WebSocket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9" name="Connector 9"/>
          <p:cNvCxnSpPr/>
          <p:nvPr/>
        </p:nvCxnSpPr>
        <p:spPr>
          <a:xfrm rot="-678595">
            <a:off x="2718429" y="2343150"/>
            <a:ext cx="6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76D2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94000" y="2133600"/>
            <a:ext cx="431800" cy="431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2794000" y="2692400"/>
            <a:ext cx="2133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Smart SCADA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794000" y="3022600"/>
            <a:ext cx="2133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组态编辑器 · 运行器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794000" y="3352800"/>
            <a:ext cx="2133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Vue 3 + Konva · 图元插件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数据绑定 / 表达式引擎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4" name="Connector 14"/>
          <p:cNvCxnSpPr/>
          <p:nvPr/>
        </p:nvCxnSpPr>
        <p:spPr>
          <a:xfrm rot="-678595">
            <a:off x="4953629" y="2343150"/>
            <a:ext cx="6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76D2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29200" y="2133600"/>
            <a:ext cx="431800" cy="431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029200" y="2692400"/>
            <a:ext cx="2133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桌面客户端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29200" y="3022600"/>
            <a:ext cx="2133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Tauri 封装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029200" y="3352800"/>
            <a:ext cx="2133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复用 SCADA 全部前端能力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离线安装包交付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9" name="Connector 19"/>
          <p:cNvCxnSpPr/>
          <p:nvPr/>
        </p:nvCxnSpPr>
        <p:spPr>
          <a:xfrm rot="-678595">
            <a:off x="7188829" y="2343150"/>
            <a:ext cx="6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76D2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4400" y="2133600"/>
            <a:ext cx="431800" cy="431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264400" y="2692400"/>
            <a:ext cx="2133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移动端四端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264400" y="3022600"/>
            <a:ext cx="2133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小程序 · H5 · App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264400" y="3352800"/>
            <a:ext cx="2133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Android / iOS 单源码构建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报警响应实时触达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4" name="Connector 24"/>
          <p:cNvCxnSpPr/>
          <p:nvPr/>
        </p:nvCxnSpPr>
        <p:spPr>
          <a:xfrm rot="-678595">
            <a:off x="9424029" y="2343150"/>
            <a:ext cx="6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76D2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pic>
        <p:nvPicPr>
          <p:cNvPr id="25" name="Picture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99600" y="2133600"/>
            <a:ext cx="431800" cy="431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9499600" y="2692400"/>
            <a:ext cx="2184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5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本地智能体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499600" y="3022600"/>
            <a:ext cx="2184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WorkBuddy · 豆包 · 千问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499600" y="3352800"/>
            <a:ext cx="21844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MCP 协议接入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79 后端 + 7 前端工具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9" name="Connector 29"/>
          <p:cNvCxnSpPr/>
          <p:nvPr/>
        </p:nvCxnSpPr>
        <p:spPr>
          <a:xfrm rot="-3906">
            <a:off x="508004" y="47180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AutoShape 30"/>
          <p:cNvSpPr/>
          <p:nvPr/>
        </p:nvSpPr>
        <p:spPr>
          <a:xfrm>
            <a:off x="508000" y="5130800"/>
            <a:ext cx="11176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统一 JWT 鉴权 · RBAC 角色权限 · 项目隔离机制，各端复用同一后端能力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08000" y="5638800"/>
            <a:ext cx="11176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A849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产品系列：ss-data / ss-scada / ss-tauri / ss-wx / ss-mobile / ss-android / ss-ios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PAIN POINTS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传统组态软件的四大痛点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2108200"/>
            <a:ext cx="50800" cy="431800"/>
          </a:xfrm>
          <a:prstGeom prst="roundRect">
            <a:avLst>
              <a:gd name="adj" fmla="val 50000"/>
            </a:avLst>
          </a:prstGeom>
          <a:solidFill>
            <a:srgbClr val="D32F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36600" y="2082800"/>
            <a:ext cx="508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部署重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36600" y="24892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Windows Server + SQL Server + 专用客户端，多服务依赖，启动分钟级，升级停机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3175000"/>
            <a:ext cx="50800" cy="431800"/>
          </a:xfrm>
          <a:prstGeom prst="roundRect">
            <a:avLst>
              <a:gd name="adj" fmla="val 50000"/>
            </a:avLst>
          </a:prstGeom>
          <a:solidFill>
            <a:srgbClr val="D32F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36600" y="3149600"/>
            <a:ext cx="508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授权贵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36600" y="35560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按点数 / 客户端 / 标签数收费，单价高；扩展图元依赖厂商 C++/C# SDK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08000" y="4241800"/>
            <a:ext cx="50800" cy="431800"/>
          </a:xfrm>
          <a:prstGeom prst="roundRect">
            <a:avLst>
              <a:gd name="adj" fmla="val 50000"/>
            </a:avLst>
          </a:prstGeom>
          <a:solidFill>
            <a:srgbClr val="D32F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736600" y="4216400"/>
            <a:ext cx="508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封闭扩展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36600" y="46228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图元库封闭、协议驱动 DLL 注册制、跨平台访问受限，移动端仅为补充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08000" y="5308600"/>
            <a:ext cx="50800" cy="431800"/>
          </a:xfrm>
          <a:prstGeom prst="roundRect">
            <a:avLst>
              <a:gd name="adj" fmla="val 50000"/>
            </a:avLst>
          </a:prstGeom>
          <a:solidFill>
            <a:srgbClr val="D32F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36600" y="5283200"/>
            <a:ext cx="508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 AI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36600" y="56896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无原生 AI 能力，告警靠人工分析，知识靠翻阅文档，运维靠远程桌面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0" y="2108200"/>
            <a:ext cx="5334000" cy="4267200"/>
          </a:xfrm>
          <a:prstGeom prst="roundRect">
            <a:avLst>
              <a:gd name="adj" fmla="val 3571"/>
            </a:avLst>
          </a:prstGeom>
          <a:solidFill>
            <a:srgbClr val="2E9E6B">
              <a:alpha val="10000"/>
            </a:srgbClr>
          </a:solidFill>
          <a:ln w="12700" cap="flat" cmpd="sng">
            <a:solidFill>
              <a:srgbClr val="2E9E6B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350000" y="21082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2E9E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629400" y="22606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6E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Smart Site 的答案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629400" y="2870200"/>
            <a:ext cx="4826000" cy="327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6000"/>
              </a:lnSpc>
              <a:defRPr/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Web Native 架构，浏览器即客户端</a:t>
            </a:r>
            <a:endParaRPr lang="en-US" sz="1100"/>
          </a:p>
          <a:p>
            <a:pPr marL="0" indent="0" algn="l">
              <a:lnSpc>
                <a:spcPct val="146000"/>
              </a:lnSpc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单机 Docker 一键部署，零集群依赖</a:t>
            </a:r>
            <a:endParaRPr lang="en-US" sz="1400" b="0" i="0" u="none" strike="noStrike">
              <a:solidFill>
                <a:srgbClr val="2D463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6000"/>
              </a:lnSpc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开源技术栈，零软件授权费</a:t>
            </a:r>
            <a:endParaRPr lang="en-US" sz="1400" b="0" i="0" u="none" strike="noStrike">
              <a:solidFill>
                <a:srgbClr val="2D463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6000"/>
              </a:lnSpc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项目级物理隔离，数据自主可控</a:t>
            </a:r>
            <a:endParaRPr lang="en-US" sz="1400" b="0" i="0" u="none" strike="noStrike">
              <a:solidFill>
                <a:srgbClr val="2D463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6000"/>
              </a:lnSpc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TypeScript 插件生态，开放扩展</a:t>
            </a:r>
            <a:endParaRPr lang="en-US" sz="1400" b="0" i="0" u="none" strike="noStrike">
              <a:solidFill>
                <a:srgbClr val="2D463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6000"/>
              </a:lnSpc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 项 AI 功能原生内置</a:t>
            </a:r>
            <a:endParaRPr lang="en-US" sz="1400" b="0" i="0" u="none" strike="noStrike">
              <a:solidFill>
                <a:srgbClr val="2D463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6000"/>
              </a:lnSpc>
            </a:pPr>
            <a:r>
              <a:rPr lang="en-US" sz="14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CI/CD 现代化运维</a:t>
            </a:r>
            <a:endParaRPr lang="en-US" sz="1400" b="0" i="0" u="none" strike="noStrike">
              <a:solidFill>
                <a:srgbClr val="2D463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CORE CAPABILITY 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多协议采集引擎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Modbus TCP/RTU · OPC UA · MQTT · Siemens S7 统一适配，插件化热插拔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489200"/>
            <a:ext cx="63500" cy="3048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36600" y="2438400"/>
            <a:ext cx="304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调度层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36600" y="2844800"/>
            <a:ext cx="5969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EnhancedScheduler 优先级排序、并发控制、熔断器、背压降频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3530600"/>
            <a:ext cx="63500" cy="3048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736600" y="3479800"/>
            <a:ext cx="304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管线层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36600" y="3886200"/>
            <a:ext cx="5969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8 步责任链：读取 → 转换 → 死区 → 质量 → 报警 → 缓存 → 持久化 → 发布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08000" y="4572000"/>
            <a:ext cx="63500" cy="3048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36600" y="4521200"/>
            <a:ext cx="304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执行层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36600" y="4927600"/>
            <a:ext cx="5969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IProtocolAdapter 统一接口，三模式隔离执行，崩溃自动恢复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7161">
            <a:off x="508007" y="5810250"/>
            <a:ext cx="609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508000" y="6019800"/>
            <a:ext cx="6096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三级降频保护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5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背压（队列超限降频）· 节流（连续失败×2）· 熔断（连续失败跳设备 30s）</a:t>
            </a:r>
            <a:endParaRPr lang="en-US" sz="1250" b="1" i="0" u="none" strike="noStrike">
              <a:solidFill>
                <a:srgbClr val="1976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7264400" y="2489200"/>
            <a:ext cx="4419600" cy="4064000"/>
          </a:xfrm>
          <a:prstGeom prst="roundRect">
            <a:avLst>
              <a:gd name="adj" fmla="val 3750"/>
            </a:avLst>
          </a:prstGeom>
          <a:solidFill>
            <a:srgbClr val="2E9E6B">
              <a:alpha val="10000"/>
            </a:srgbClr>
          </a:solidFill>
          <a:ln w="12700" cap="flat" cmpd="sng">
            <a:solidFill>
              <a:srgbClr val="2E9E6B">
                <a:alpha val="4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264400" y="24892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2E9E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518400" y="2667000"/>
            <a:ext cx="393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6E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虚拟采集插件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518400" y="3149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 种仿真模式：fixed / range / enum / bool / string / sine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518400" y="3733800"/>
            <a:ext cx="393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2D46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无需真实硬件即可验证 SCADA 全链路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518400" y="4191000"/>
            <a:ext cx="3937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E9E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20,000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518400" y="4876800"/>
            <a:ext cx="393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压力测试 点/秒（100 设备 × 20 变量 × 0.1s）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518400" y="5334000"/>
            <a:ext cx="3937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2E9E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 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518400" y="60198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调试层级：物理 → 协议 → 插件 → Pipeline → 端到端 → 前端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CORE CAPABILITY 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组态可视化 · 161 个图元插件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覆盖工业 / 电力 / 矿业 10 个一级分类，5 种渲染后端混合渲染，双部署模式按需加载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800" y="2489200"/>
            <a:ext cx="381000" cy="381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58800" y="2971800"/>
            <a:ext cx="355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 种渲染后端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58800" y="3378200"/>
            <a:ext cx="35560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Vue 组件 145 · Canvas2D 14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Three.js 3D 2 · SVG / CSS 预留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000" y="2489200"/>
            <a:ext cx="381000" cy="381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318000" y="2971800"/>
            <a:ext cx="355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双部署模式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18000" y="3378200"/>
            <a:ext cx="35560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Bundled：核心插件随主包构建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Directory：行业插件独立 .mjs 按需加载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7200" y="2489200"/>
            <a:ext cx="381000" cy="381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077200" y="2971800"/>
            <a:ext cx="355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Schema 驱动属性面板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77200" y="3378200"/>
            <a:ext cx="35560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PluginPropertySchema 声明属性，自动生成配置 UI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generateSchemaFromProps() 自动推导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800" y="4572000"/>
            <a:ext cx="381000" cy="381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58800" y="5054600"/>
            <a:ext cx="355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运行态能力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58800" y="5461000"/>
            <a:ext cx="35560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BindingManager 数据绑定，Simple / Expression 双模式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ExpressionEngine 14 运算符 + 25 内置函数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8000" y="4572000"/>
            <a:ext cx="381000" cy="381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318000" y="5054600"/>
            <a:ext cx="355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实时数据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318000" y="5461000"/>
            <a:ext cx="35560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AlarmManager 6 态状态机 + 消抖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TrendManager RingBuffer O(1) 趋势 · TimerManager 定时任务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77200" y="4572000"/>
            <a:ext cx="381000" cy="3810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077200" y="5054600"/>
            <a:ext cx="3556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主题穿透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077200" y="5461000"/>
            <a:ext cx="35560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CSS Custom Properties 穿透 5 种渲染后端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暗色模式内置，插件自动继承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CORE CAPABILITY 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三存储架构 · 项目级物理隔离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projectId 作为唯一物理标识，贯穿数据库 / Bucket / 缓存 Key / 目录四维隔离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438400"/>
            <a:ext cx="3657600" cy="635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08000" y="2616200"/>
            <a:ext cx="3657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SQLite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3098800"/>
            <a:ext cx="3657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每项目独立 system.db，存储设备定义、数据标签、报警规则、脚本定义等配置数据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4038600"/>
            <a:ext cx="36576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隔离：{projectId}/db/system.db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216400" y="2438400"/>
            <a:ext cx="3657600" cy="63500"/>
          </a:xfrm>
          <a:prstGeom prst="roundRect">
            <a:avLst>
              <a:gd name="adj" fmla="val 60000"/>
            </a:avLst>
          </a:prstGeom>
          <a:solidFill>
            <a:srgbClr val="2E9E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216400" y="2616200"/>
            <a:ext cx="3657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InfluxDB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216400" y="3098800"/>
            <a:ext cx="3657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每项目独立 bucket，存储时序历史数据；三级缓存 + 聚合查询 + LTTB 降采样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216400" y="4038600"/>
            <a:ext cx="36576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E9E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隔离：ss_node_data_{projectId}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924800" y="2438400"/>
            <a:ext cx="3657600" cy="63500"/>
          </a:xfrm>
          <a:prstGeom prst="roundRect">
            <a:avLst>
              <a:gd name="adj" fmla="val 60000"/>
            </a:avLst>
          </a:prstGeom>
          <a:solidFill>
            <a:srgbClr val="F57C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924800" y="2616200"/>
            <a:ext cx="3657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Redis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924800" y="3098800"/>
            <a:ext cx="36576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v3 层级结构存储最新值缓存，支撑实时推送与快速查询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924800" y="4038600"/>
            <a:ext cx="36576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57C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隔离：ss:latest:{projectId}:{deviceCode}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3906">
            <a:off x="508004" y="46672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508000" y="4927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736600" y="4902200"/>
            <a:ext cx="533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数据生命周期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36600" y="5308600"/>
            <a:ext cx="5334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多级缓存：L1 内存 → L3 SQLite 快照 → L4 InfluxDB 永久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保留策略：设备事件 90 天 · 控制记录 180 天 · 报警记录 1 年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350000" y="4927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2E9E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578600" y="4902200"/>
            <a:ext cx="533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页面资源管理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578600" y="5308600"/>
            <a:ext cx="53340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页面双重身份：id 不可变 + name 可编辑</a:t>
            </a:r>
            <a:endParaRPr lang="en-US" sz="110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按需加载分级 API · 页面文件统一 page.json / preview.png / bg.png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CORE CAPABILITY 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 项 AI 功能原生内置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覆盖配置生成 / 内容创作 / 脚本编写 / 智能运维四大类，多模型接入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489200"/>
            <a:ext cx="228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819400" y="3352800"/>
            <a:ext cx="2794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项 AI 功能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5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全流程内嵌</a:t>
            </a:r>
            <a:endParaRPr lang="en-US" sz="1500" b="1" i="0" u="none" strike="noStrike">
              <a:solidFill>
                <a:srgbClr val="10223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08000" y="4318000"/>
            <a:ext cx="533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4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配置生成 · 内容创作 · 脚本编写 · 智能运维</a:t>
            </a:r>
            <a:endParaRPr lang="en-US" sz="1100"/>
          </a:p>
          <a:p>
            <a:pPr marL="0" indent="0" algn="l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 个 LLM 供应商统一接入</a:t>
            </a:r>
            <a:endParaRPr lang="en-US" sz="14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DeepSeek · 豆包 · OpenAI · Claude · Gemini</a:t>
            </a:r>
            <a:endParaRPr lang="en-US" sz="14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Kimi · 通义 · 文心 · 智谱 · Ollama</a:t>
            </a:r>
            <a:endParaRPr lang="en-US" sz="14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23000" y="2438400"/>
            <a:ext cx="63500" cy="3810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451600" y="23876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配置生成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51600" y="2794000"/>
            <a:ext cx="533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生成设备配置 / 数据标签配置 / 页面与绑定配置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3403600"/>
            <a:ext cx="63500" cy="381000"/>
          </a:xfrm>
          <a:prstGeom prst="roundRect">
            <a:avLst>
              <a:gd name="adj" fmla="val 60000"/>
            </a:avLst>
          </a:prstGeom>
          <a:solidFill>
            <a:srgbClr val="2E9E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51600" y="33528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内容创作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51600" y="3759200"/>
            <a:ext cx="533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模板描述生成 / 图表配置描述 / 消息提示文案生成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4368800"/>
            <a:ext cx="63500" cy="381000"/>
          </a:xfrm>
          <a:prstGeom prst="roundRect">
            <a:avLst>
              <a:gd name="adj" fmla="val 60000"/>
            </a:avLst>
          </a:prstGeom>
          <a:solidFill>
            <a:srgbClr val="F57C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451600" y="43180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脚本编写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51600" y="4724400"/>
            <a:ext cx="533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生成 JScript 脚本 / 表达式辅助编写与纠错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23000" y="5334000"/>
            <a:ext cx="63500" cy="381000"/>
          </a:xfrm>
          <a:prstGeom prst="roundRect">
            <a:avLst>
              <a:gd name="adj" fmla="val 60000"/>
            </a:avLst>
          </a:prstGeom>
          <a:solidFill>
            <a:srgbClr val="D32F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451600" y="52832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智能运维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51600" y="5689600"/>
            <a:ext cx="533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智能问答：API 索引检索 + 示例代码 + 配置说明 + 自述文档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ENGINEERING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现代化工程化与运维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从开发到交付全链路标准化，企业可基于同一套规范持续演进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8800" y="2540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58800" y="3048000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工程化规范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58800" y="350520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AGENTS.md 强制开发规范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TypeScript 严格模式 · 命名全称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 临时产物目录契约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文档体系与更新记录规范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000" y="2540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318000" y="3048000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CI/CD 发布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18000" y="350520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typecheck / lint / test 门禁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workspace 包编译统一管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一键发布脚本（本地 nginx）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Docker 镜像一键部署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7200" y="2540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077200" y="3048000"/>
            <a:ext cx="355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运维保障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77200" y="350520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项目级物理隔离，互不影响</a:t>
            </a:r>
            <a:endParaRPr lang="en-US" sz="1100"/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事件驱动启停，无需重启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分级缓存与保留策略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42000"/>
              </a:lnSpc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结构化日志与统一监控</a:t>
            </a:r>
            <a:endParaRPr lang="en-US" sz="125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5" name="Connector 15"/>
          <p:cNvCxnSpPr/>
          <p:nvPr/>
        </p:nvCxnSpPr>
        <p:spPr>
          <a:xfrm rot="-3906">
            <a:off x="508004" y="54546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508000" y="5740400"/>
            <a:ext cx="11176000" cy="762000"/>
          </a:xfrm>
          <a:prstGeom prst="roundRect">
            <a:avLst>
              <a:gd name="adj" fmla="val 20000"/>
            </a:avLst>
          </a:prstGeom>
          <a:solidFill>
            <a:srgbClr val="1976D2">
              <a:alpha val="10000"/>
            </a:srgbClr>
          </a:solidFill>
          <a:ln w="12700" cap="flat" cmpd="sng">
            <a:solidFill>
              <a:srgbClr val="1976D2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5918200"/>
            <a:ext cx="1066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单机 Docker 一键部署：Web + 后端 + InfluxDB + Redis 全栈镜像，开箱即用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QUALITY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质量保障 · 用数据说话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全链路自动化验证，每一次提交都经过三道门禁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489200"/>
            <a:ext cx="2692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437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3759200"/>
            <a:ext cx="2692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功能点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4140200"/>
            <a:ext cx="26924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功能清单逐项验收，覆盖数据 / 组态 / 系统全模块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327400" y="2489200"/>
            <a:ext cx="2692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2E9E6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6,634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327400" y="3759200"/>
            <a:ext cx="2692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测试用例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327400" y="4140200"/>
            <a:ext cx="26924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单元 + 集成 + E2E 三层测试体系持续沉淀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146800" y="2489200"/>
            <a:ext cx="2692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F57C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100%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146800" y="3759200"/>
            <a:ext cx="2692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测试通过率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146800" y="4140200"/>
            <a:ext cx="26924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CI 门禁阻断式校验，失败不放行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66200" y="2489200"/>
            <a:ext cx="26924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D32F2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100+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66200" y="3759200"/>
            <a:ext cx="2692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技术专项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966200" y="4140200"/>
            <a:ext cx="26924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性能 / 兼容性 / 安全专项验证持续进行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3906">
            <a:off x="508004" y="5378450"/>
            <a:ext cx="1117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508000" y="56896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4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质量是产品的一部分：typecheck → lint → test 三道门禁挂接 CI，回归与新增用例持续累积。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4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关键领域（状态码注册表、核心服务）变更自动触发专项校验。</a:t>
            </a:r>
            <a:endParaRPr lang="en-US" sz="1400" b="1" i="0" u="none" strike="noStrike">
              <a:solidFill>
                <a:srgbClr val="10223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COMPARISON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传统组态软件的差异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六个关键维度的代际差异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508000" y="2362200"/>
          <a:ext cx="11684000" cy="406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/>
                <a:gridCol w="4889500"/>
                <a:gridCol w="4889500"/>
              </a:tblGrid>
              <a:tr h="5334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维度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76D2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传统组态软件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76D2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Smart Site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E9E6B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架构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Windows 客户端 + 专用服务器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Web Native，浏览器即客户端</a:t>
                      </a:r>
                      <a:r>
                        <a:rPr lang="zh-CN" alt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，支持客户端部署</a:t>
                      </a:r>
                      <a:endParaRPr lang="zh-CN" altLang="en-US" sz="1200" b="0" i="0" u="none" strike="noStrike">
                        <a:solidFill>
                          <a:srgbClr val="2D463A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8F3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部署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多服务手工部署，升级需停机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单机 Docker 一键部署，支持热升级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8F3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授权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按点数 / 客户端 / 标签数计费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不限点数与设备数，四档授权透明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8F3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扩展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厂商私有 SDK（C++/C#）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TypeScript 插件生态，源码可控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8F3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AI 能力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无原生 AI 能力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 项 AI 功能原生内置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8F3">
                        <a:alpha val="100000"/>
                      </a:srgbClr>
                    </a:solidFill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运维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依赖厂商现场服务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D463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CI/CD 现代化运维，日志监控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8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PRICING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版本与价格体系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不限点数与设备数，按年授权，AI 能力可选增值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508000" y="2362200"/>
          <a:ext cx="11684000" cy="3479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159000"/>
                <a:gridCol w="5969000"/>
                <a:gridCol w="3556000"/>
              </a:tblGrid>
              <a:tr h="5334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版本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76D2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核心权益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76D2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价格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76D2">
                        <a:alpha val="100000"/>
                      </a:srgbClr>
                    </a:solidFill>
                  </a:tcPr>
                </a:tc>
              </a:tr>
              <a:tr h="736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免费版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核心功能全开源 · 社区支持 · AI 功能自带 Key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976D2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¥0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736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项目版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AI 能力全开 · 10 个 LLM 供应商 · AI 智能问答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976D2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¥9,800 / 项目 / 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736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企业版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项目版全部 · 企业蓝样式 · 技术支持包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976D2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¥29,800 / 服务器 / 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736600"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0223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定制版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F1F7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D4B5E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全源码授权 · 联合开发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1976D2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¥98,000 起 / 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508000" y="6019800"/>
            <a:ext cx="11176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所有版本均不限点数与设备数；企业版可叠加 AI 增值包与技术支持包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开源版本完全免费，可自建与二次开发</a:t>
            </a:r>
            <a:endParaRPr lang="en-US" sz="1300" b="1" i="0" u="none" strike="noStrike">
              <a:solidFill>
                <a:srgbClr val="10223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609600"/>
            <a:ext cx="63500" cy="533400"/>
          </a:xfrm>
          <a:prstGeom prst="roundRect">
            <a:avLst>
              <a:gd name="adj" fmla="val 60000"/>
            </a:avLst>
          </a:prstGeom>
          <a:solidFill>
            <a:srgbClr val="1976D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976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INDUSTRIES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92200"/>
            <a:ext cx="1117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已支持多行业工业场景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03400"/>
            <a:ext cx="1117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六大行业一站式落地，行业插件与模板持续扩充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438400"/>
            <a:ext cx="3556000" cy="1879600"/>
          </a:xfrm>
          <a:prstGeom prst="roundRect">
            <a:avLst>
              <a:gd name="adj" fmla="val 810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600" y="26416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193800" y="26162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智能制造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36600" y="3098800"/>
            <a:ext cx="314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产线设备监控与组态画面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工艺参数实时采集与报警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设备健康评估与预测性维护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18000" y="2438400"/>
            <a:ext cx="3556000" cy="1879600"/>
          </a:xfrm>
          <a:prstGeom prst="roundRect">
            <a:avLst>
              <a:gd name="adj" fmla="val 810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6600" y="26416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003800" y="26162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能源电力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46600" y="3098800"/>
            <a:ext cx="314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电力系统电气一次/二次组态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光伏 / 储能监控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能耗分析与报表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128000" y="2438400"/>
            <a:ext cx="3556000" cy="1879600"/>
          </a:xfrm>
          <a:prstGeom prst="roundRect">
            <a:avLst>
              <a:gd name="adj" fmla="val 810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6600" y="26416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13800" y="26162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水务环保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56600" y="3098800"/>
            <a:ext cx="314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泵站 / 水厂 SCADA 监控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环保在线监测数据大屏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管网压力流量趋势分析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508000" y="4546600"/>
            <a:ext cx="3556000" cy="1879600"/>
          </a:xfrm>
          <a:prstGeom prst="roundRect">
            <a:avLst>
              <a:gd name="adj" fmla="val 810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6600" y="47498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193800" y="47244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矿业冶金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36600" y="5207000"/>
            <a:ext cx="314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选矿流程工艺组态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提升机 / 通风机状态监控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安全联锁报警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318000" y="4546600"/>
            <a:ext cx="3556000" cy="1879600"/>
          </a:xfrm>
          <a:prstGeom prst="roundRect">
            <a:avLst>
              <a:gd name="adj" fmla="val 810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46600" y="4749800"/>
            <a:ext cx="355600" cy="3556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5003800" y="47244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交通基建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4546600" y="5207000"/>
            <a:ext cx="314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隧道 / 管廊环境监控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设备房动力环境监测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远程运维值守中心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8128000" y="4546600"/>
            <a:ext cx="3556000" cy="1879600"/>
          </a:xfrm>
          <a:prstGeom prst="roundRect">
            <a:avLst>
              <a:gd name="adj" fmla="val 810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5DC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56600" y="4749800"/>
            <a:ext cx="355600" cy="3556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8813800" y="47244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0223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信创国产化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356600" y="5207000"/>
            <a:ext cx="314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麒麟 / 统信 UOS 适配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龙芯 / 飞腾 / 鲲鹏 CPU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3D4B5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国产大模型接入，数据不出内网</a:t>
            </a:r>
            <a:endParaRPr lang="en-US" sz="1200" b="0" i="0" u="none" strike="noStrike">
              <a:solidFill>
                <a:srgbClr val="3D4B5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2A5C">
                <a:alpha val="100000"/>
              </a:srgbClr>
            </a:gs>
            <a:gs pos="60000">
              <a:srgbClr val="09142C">
                <a:alpha val="100000"/>
              </a:srgbClr>
            </a:gs>
            <a:gs pos="100000">
              <a:srgbClr val="0F264A">
                <a:alpha val="100000"/>
              </a:srgbClr>
            </a:gs>
          </a:gsLst>
          <a:lin ang="3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486400" y="1219200"/>
            <a:ext cx="1219200" cy="1219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2286000" y="2997200"/>
            <a:ext cx="7620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让工业数据</a:t>
            </a:r>
            <a:r>
              <a:rPr lang="en-US" sz="3800" b="1" i="0" u="none" strike="noStrike">
                <a:solidFill>
                  <a:srgbClr val="8FBC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可视 · 可控 · 可智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2540000" y="4013200"/>
            <a:ext cx="711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0" i="0" u="none" strike="noStrike">
                <a:solidFill>
                  <a:srgbClr val="D6E4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Smart Site V7 · 开源工业数据可视化平台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540000" y="4572000"/>
            <a:ext cx="711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93A7C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Web Native · AI 原生 · 开源轻量化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8594">
            <a:off x="3556008" y="53784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E4A7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2540000" y="5689600"/>
            <a:ext cx="711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AA2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开源 · 可定制 · 持续演进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540000" y="6146800"/>
            <a:ext cx="711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7CB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THANKS · 欢迎体验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4403</Words>
  <Application>WPS 演示</Application>
  <PresentationFormat/>
  <Paragraphs>471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hd</cp:lastModifiedBy>
  <cp:revision>6</cp:revision>
  <dcterms:created xsi:type="dcterms:W3CDTF">2026-09-16T04:06:00Z</dcterms:created>
  <dcterms:modified xsi:type="dcterms:W3CDTF">2026-09-16T07:09:38Z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3E2616E3D689473F9B3B563DBC1E046F_12</vt:lpwstr>
  </property>
  <property fmtid="{D5CDD505-2E9C-101B-9397-08002B2CF9AE}" pid="3" name="KSOProductBuildVer">
    <vt:lpwstr>2052-12.1.0.28505</vt:lpwstr>
  </property>
</Properties>
</file>